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90" r:id="rId4"/>
    <p:sldId id="291" r:id="rId5"/>
    <p:sldId id="292" r:id="rId6"/>
    <p:sldId id="293" r:id="rId7"/>
    <p:sldId id="295" r:id="rId8"/>
    <p:sldId id="296" r:id="rId9"/>
    <p:sldId id="297" r:id="rId10"/>
    <p:sldId id="298" r:id="rId11"/>
    <p:sldId id="299" r:id="rId12"/>
    <p:sldId id="300" r:id="rId13"/>
    <p:sldId id="302" r:id="rId14"/>
    <p:sldId id="304" r:id="rId15"/>
    <p:sldId id="306" r:id="rId16"/>
    <p:sldId id="30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00"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15-Sep-20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Overview of the second project year and future tasks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15 September2020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153400" cy="3337559"/>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Creation of the Dissemination &amp; Exploitation Plan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Dissemination and exploitation plan</a:t>
                      </a:r>
                      <a:r>
                        <a:rPr lang="sr-Latn-RS" sz="1600" kern="1200" dirty="0" smtClean="0">
                          <a:solidFill>
                            <a:schemeClr val="tx1"/>
                          </a:solidFill>
                          <a:latin typeface="Calibri Light" pitchFamily="34" charset="0"/>
                          <a:ea typeface="+mn-ea"/>
                          <a:cs typeface="Calibri Light" pitchFamily="34" charset="0"/>
                        </a:rPr>
                        <a:t> (v02)</a:t>
                      </a:r>
                      <a:r>
                        <a:rPr lang="en-GB" sz="1600" kern="1200" dirty="0" smtClean="0">
                          <a:solidFill>
                            <a:schemeClr val="tx1"/>
                          </a:solidFill>
                          <a:latin typeface="Calibri Light" pitchFamily="34" charset="0"/>
                          <a:ea typeface="+mn-ea"/>
                          <a:cs typeface="Calibri Light" pitchFamily="34" charset="0"/>
                        </a:rPr>
                        <a:t>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6.2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project website and promotional materials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Promotion material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6.3 </a:t>
                      </a:r>
                      <a:r>
                        <a:rPr lang="en-GB" sz="1800" b="1" kern="1200" dirty="0" smtClean="0">
                          <a:solidFill>
                            <a:schemeClr val="lt1"/>
                          </a:solidFill>
                          <a:latin typeface="Calibri Light" pitchFamily="34" charset="0"/>
                          <a:ea typeface="+mn-ea"/>
                          <a:cs typeface="Calibri Light" pitchFamily="34" charset="0"/>
                        </a:rPr>
                        <a:t>Info days for student enrolment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Info days organized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153400" cy="374989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Roundtables with non-academic sector</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Roundtables organized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6.5</a:t>
                      </a:r>
                      <a:r>
                        <a:rPr lang="en-GB" sz="1800" b="1" kern="1200" dirty="0" smtClean="0">
                          <a:solidFill>
                            <a:schemeClr val="lt1"/>
                          </a:solidFill>
                          <a:latin typeface="Calibri Light" pitchFamily="34" charset="0"/>
                          <a:ea typeface="+mn-ea"/>
                          <a:cs typeface="Calibri Light" pitchFamily="34" charset="0"/>
                        </a:rPr>
                        <a:t> Winter/summer schools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Winter/summer schools </a:t>
                      </a:r>
                      <a:r>
                        <a:rPr lang="en-GB" sz="1600" kern="1200" dirty="0" err="1" smtClean="0">
                          <a:solidFill>
                            <a:schemeClr val="tx1"/>
                          </a:solidFill>
                          <a:latin typeface="Calibri Light" pitchFamily="34" charset="0"/>
                          <a:ea typeface="+mn-ea"/>
                          <a:cs typeface="Calibri Light" pitchFamily="34" charset="0"/>
                        </a:rPr>
                        <a:t>organi</a:t>
                      </a:r>
                      <a:r>
                        <a:rPr lang="sr-Latn-RS" sz="1600" kern="1200" dirty="0" smtClean="0">
                          <a:solidFill>
                            <a:schemeClr val="tx1"/>
                          </a:solidFill>
                          <a:latin typeface="Calibri Light" pitchFamily="34" charset="0"/>
                          <a:ea typeface="+mn-ea"/>
                          <a:cs typeface="Calibri Light" pitchFamily="34" charset="0"/>
                        </a:rPr>
                        <a:t>z</a:t>
                      </a:r>
                      <a:r>
                        <a:rPr lang="en-GB" sz="1600" kern="1200" dirty="0" err="1" smtClean="0">
                          <a:solidFill>
                            <a:schemeClr val="tx1"/>
                          </a:solidFill>
                          <a:latin typeface="Calibri Light" pitchFamily="34" charset="0"/>
                          <a:ea typeface="+mn-ea"/>
                          <a:cs typeface="Calibri Light" pitchFamily="34" charset="0"/>
                        </a:rPr>
                        <a:t>ed</a:t>
                      </a:r>
                      <a:r>
                        <a:rPr lang="en-GB"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6.6 </a:t>
                      </a:r>
                      <a:r>
                        <a:rPr lang="en-GB" sz="1800" b="1" kern="1200" dirty="0" smtClean="0">
                          <a:solidFill>
                            <a:schemeClr val="lt1"/>
                          </a:solidFill>
                          <a:latin typeface="Calibri Light" pitchFamily="34" charset="0"/>
                          <a:ea typeface="+mn-ea"/>
                          <a:cs typeface="Calibri Light" pitchFamily="34" charset="0"/>
                        </a:rPr>
                        <a:t>Symposium for promoting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organized symposium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905000"/>
          <a:ext cx="8382000" cy="3258378"/>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Nis – 20-21 December 2018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8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Brussels – 28-29 January 2019</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r>
                        <a:rPr lang="sr-Latn-RS" sz="1600" dirty="0" smtClean="0">
                          <a:solidFill>
                            <a:schemeClr val="tx1"/>
                          </a:solidFill>
                          <a:latin typeface="Calibri Light" pitchFamily="34" charset="0"/>
                          <a:cs typeface="Calibri Light" pitchFamily="34" charset="0"/>
                        </a:rPr>
                        <a:t>Project management guide (v04)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905000"/>
          <a:ext cx="8382000" cy="4138519"/>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08/09May 2019, Vienna, </a:t>
                      </a:r>
                      <a:r>
                        <a:rPr lang="sr-Latn-RS" sz="1600" kern="1200" baseline="0" noProof="0" dirty="0" smtClean="0">
                          <a:solidFill>
                            <a:srgbClr val="0070C0"/>
                          </a:solidFill>
                          <a:latin typeface="Calibri Light" pitchFamily="34" charset="0"/>
                          <a:ea typeface="+mn-ea"/>
                          <a:cs typeface="Calibri Light" pitchFamily="34" charset="0"/>
                        </a:rPr>
                        <a:t>Second: 19/20 September 2019, Rijeka, </a:t>
                      </a:r>
                      <a:r>
                        <a:rPr lang="sr-Latn-RS" sz="1600" baseline="0" noProof="0" dirty="0" smtClean="0">
                          <a:solidFill>
                            <a:srgbClr val="00B050"/>
                          </a:solidFill>
                          <a:latin typeface="Calibri Light" pitchFamily="34" charset="0"/>
                          <a:cs typeface="Calibri Light" pitchFamily="34" charset="0"/>
                        </a:rPr>
                        <a:t>Third: 23/24 April 2020, Sofia ?</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endParaRPr lang="en-US" dirty="0"/>
                    </a:p>
                  </a:txBody>
                  <a:tcPr>
                    <a:solidFill>
                      <a:schemeClr val="accent1"/>
                    </a:solidFill>
                  </a:tcPr>
                </a:tc>
              </a:tr>
              <a:tr h="380667">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smtClean="0">
                          <a:solidFill>
                            <a:srgbClr val="0070C0"/>
                          </a:solidFill>
                          <a:latin typeface="Calibri Light" pitchFamily="34" charset="0"/>
                          <a:ea typeface="+mn-ea"/>
                          <a:cs typeface="Calibri Light" pitchFamily="34" charset="0"/>
                        </a:rPr>
                        <a:t>13 Partnership Agreements signed and sent to the EACEA</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29 February 2020 </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Preventive field monitoring visit – </a:t>
            </a:r>
            <a:br>
              <a:rPr lang="sr-Latn-RS" sz="4000" dirty="0" smtClean="0">
                <a:solidFill>
                  <a:schemeClr val="tx2">
                    <a:lumMod val="60000"/>
                    <a:lumOff val="40000"/>
                  </a:schemeClr>
                </a:solidFill>
              </a:rPr>
            </a:br>
            <a:r>
              <a:rPr lang="sr-Latn-RS" sz="4000" dirty="0" smtClean="0">
                <a:solidFill>
                  <a:schemeClr val="tx2">
                    <a:lumMod val="60000"/>
                    <a:lumOff val="40000"/>
                  </a:schemeClr>
                </a:solidFill>
              </a:rPr>
              <a:t>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Agenda</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Attendance list</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Annex DE3 – Dissemination activity form</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Photos</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Presentations</a:t>
            </a:r>
            <a:endParaRPr lang="en-US" sz="26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Mostar, 25 September 2020</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Personal changes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WP3 Leader: Jelena Djokić (UPKM) -&gt; Djurica Marković</a:t>
            </a:r>
          </a:p>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smtClean="0">
                <a:solidFill>
                  <a:schemeClr val="tx2">
                    <a:lumMod val="60000"/>
                    <a:lumOff val="40000"/>
                  </a:schemeClr>
                </a:solidFill>
                <a:latin typeface="Calibri Light" pitchFamily="34" charset="0"/>
                <a:cs typeface="Calibri Light" pitchFamily="34" charset="0"/>
              </a:rPr>
              <a:t>QAC member: Zakhar Maletskyi -&gt; Elisabeth  Hoff</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7994316" cy="347557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Identification of WB regional issues related to WRM</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WB regional issues related to WRM created </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EU innovations in water policy and EU recommendations and legislation in water sector </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EU water policies and innovation and EU recommendations and legislation in water sector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1.3 </a:t>
                      </a:r>
                      <a:r>
                        <a:rPr lang="en-GB" sz="1800" b="1" kern="1200" dirty="0" smtClean="0">
                          <a:solidFill>
                            <a:schemeClr val="lt1"/>
                          </a:solidFill>
                          <a:latin typeface="Calibri Light" pitchFamily="34" charset="0"/>
                          <a:ea typeface="+mn-ea"/>
                          <a:cs typeface="Calibri Light" pitchFamily="34" charset="0"/>
                        </a:rPr>
                        <a:t>Analyse of existing curricula related to WRM in both EU and WB partner countries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master curricula related to WRM in EU and WB partner countries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5</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7994316" cy="341376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1.4 </a:t>
                      </a:r>
                      <a:r>
                        <a:rPr lang="en-GB" sz="1800" b="1" kern="1200" dirty="0" smtClean="0">
                          <a:solidFill>
                            <a:schemeClr val="lt1"/>
                          </a:solidFill>
                          <a:latin typeface="Calibri Light" pitchFamily="34" charset="0"/>
                          <a:ea typeface="+mn-ea"/>
                          <a:cs typeface="Calibri Light" pitchFamily="34" charset="0"/>
                        </a:rPr>
                        <a:t>Identification of needed laboratory resources in WB HEIs and alignment with formed EU HEIs WM laboratory equipment list</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EU HEIs WM laboratory equipment lists created </a:t>
                      </a:r>
                      <a:r>
                        <a:rPr lang="sr-Latn-RS" sz="1600" kern="1200" noProof="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needed resources for harmonization of WB laboratory environment created </a:t>
                      </a:r>
                      <a:endParaRPr lang="sr-Latn-RS" sz="1600" kern="1200" noProof="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Workshop on innovative practices in the EU water sector: barriers and opportunities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Three-day workshop on innovative practices in the EU water sector organized </a:t>
                      </a:r>
                      <a:r>
                        <a:rPr lang="sr-Latn-RS" sz="1600" kern="1200" dirty="0" smtClean="0">
                          <a:solidFill>
                            <a:schemeClr val="tx1"/>
                          </a:solidFill>
                          <a:latin typeface="Calibri Light" pitchFamily="34" charset="0"/>
                          <a:ea typeface="+mn-ea"/>
                          <a:cs typeface="Calibri Light" pitchFamily="34" charset="0"/>
                        </a:rPr>
                        <a:t> </a:t>
                      </a:r>
                      <a:r>
                        <a:rPr lang="sr-Latn-RS" sz="1600" dirty="0" smtClean="0">
                          <a:solidFill>
                            <a:schemeClr val="tx1"/>
                          </a:solidFill>
                          <a:latin typeface="Calibri Light" pitchFamily="34" charset="0"/>
                          <a:cs typeface="Calibri Light" pitchFamily="34" charset="0"/>
                        </a:rPr>
                        <a:t>(</a:t>
                      </a:r>
                      <a:r>
                        <a:rPr lang="sr-Latn-RS" sz="1600" b="1" kern="1200" noProof="0" dirty="0" smtClean="0">
                          <a:solidFill>
                            <a:schemeClr val="tx1"/>
                          </a:solidFill>
                          <a:latin typeface="Calibri Light" pitchFamily="34" charset="0"/>
                          <a:ea typeface="+mn-ea"/>
                          <a:cs typeface="Calibri Light" pitchFamily="34" charset="0"/>
                        </a:rPr>
                        <a:t>Vienna, 8</a:t>
                      </a:r>
                      <a:r>
                        <a:rPr lang="en-US" sz="1600" b="1" kern="1200" dirty="0" smtClean="0">
                          <a:solidFill>
                            <a:schemeClr val="tx1"/>
                          </a:solidFill>
                          <a:latin typeface="Calibri Light" pitchFamily="34" charset="0"/>
                          <a:ea typeface="+mn-ea"/>
                          <a:cs typeface="Calibri Light" pitchFamily="34" charset="0"/>
                        </a:rPr>
                        <a:t>-</a:t>
                      </a:r>
                      <a:r>
                        <a:rPr lang="sr-Latn-RS" sz="1600" b="1" kern="1200" dirty="0" smtClean="0">
                          <a:solidFill>
                            <a:schemeClr val="tx1"/>
                          </a:solidFill>
                          <a:latin typeface="Calibri Light" pitchFamily="34" charset="0"/>
                          <a:ea typeface="+mn-ea"/>
                          <a:cs typeface="Calibri Light" pitchFamily="34" charset="0"/>
                        </a:rPr>
                        <a:t>10</a:t>
                      </a:r>
                      <a:r>
                        <a:rPr lang="en-US" sz="1600" b="1" kern="1200" dirty="0" smtClean="0">
                          <a:solidFill>
                            <a:schemeClr val="tx1"/>
                          </a:solidFill>
                          <a:latin typeface="Calibri Light" pitchFamily="34" charset="0"/>
                          <a:ea typeface="+mn-ea"/>
                          <a:cs typeface="Calibri Light" pitchFamily="34" charset="0"/>
                        </a:rPr>
                        <a:t> </a:t>
                      </a:r>
                      <a:r>
                        <a:rPr lang="sr-Latn-RS" sz="1600" b="1" kern="1200" dirty="0" smtClean="0">
                          <a:solidFill>
                            <a:schemeClr val="tx1"/>
                          </a:solidFill>
                          <a:latin typeface="Calibri Light" pitchFamily="34" charset="0"/>
                          <a:ea typeface="+mn-ea"/>
                          <a:cs typeface="Calibri Light" pitchFamily="34" charset="0"/>
                        </a:rPr>
                        <a:t>May 2019</a:t>
                      </a:r>
                      <a:r>
                        <a:rPr lang="sr-Latn-RS" sz="1600" kern="120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innovative practices for WRM in EU created </a:t>
                      </a:r>
                      <a:endParaRPr lang="sr-Latn-RS" sz="1600" kern="120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29269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specific competencies and learning outcomes of curricula in WB</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Catalogue of competencies created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courses content and syllabi</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SWARM unique set of courses developed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2.3 </a:t>
                      </a:r>
                      <a:r>
                        <a:rPr lang="en-GB" sz="1800" b="1" kern="1200" dirty="0" smtClean="0">
                          <a:solidFill>
                            <a:schemeClr val="lt1"/>
                          </a:solidFill>
                          <a:latin typeface="Calibri Light" pitchFamily="34" charset="0"/>
                          <a:ea typeface="+mn-ea"/>
                          <a:cs typeface="Calibri Light" pitchFamily="34" charset="0"/>
                        </a:rPr>
                        <a:t>Innovation of existing and development of new master curricula for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SWARM master curricula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457199"/>
          </a:xfrm>
          <a:prstGeom prst="rect">
            <a:avLst/>
          </a:prstGeom>
        </p:spPr>
        <p:txBody>
          <a:bodyPr vert="horz" lIns="91440" tIns="45720" rIns="91440" bIns="45720" rtlCol="0">
            <a:noAutofit/>
          </a:bodyPr>
          <a:lstStyle/>
          <a:p>
            <a:pPr marL="342900" lvl="0" indent="-342900" algn="ctr">
              <a:spcBef>
                <a:spcPct val="20000"/>
              </a:spcBef>
              <a:defRPr/>
            </a:pPr>
            <a:r>
              <a:rPr lang="en-GB" sz="20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0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1752600"/>
          <a:ext cx="8153400" cy="445093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Accreditation of master curricula</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Master curricula accredited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(UPKM modernized bachelor, master, UNMO, UNSA, UNS master, UNI accredited bachelor and master, TCASU accredited specialized study programe)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2.5 </a:t>
                      </a:r>
                      <a:r>
                        <a:rPr lang="en-GB" sz="1800" b="1" kern="1200" dirty="0" smtClean="0">
                          <a:solidFill>
                            <a:schemeClr val="lt1"/>
                          </a:solidFill>
                          <a:latin typeface="Calibri Light" pitchFamily="34" charset="0"/>
                          <a:ea typeface="+mn-ea"/>
                          <a:cs typeface="Calibri Light" pitchFamily="34" charset="0"/>
                        </a:rPr>
                        <a:t>Theme-based training of teaching staff for acquiring new teaching and learning methods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Teaching staff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p>
                    <a:p>
                      <a:pPr marL="0" marR="0" indent="0" algn="just"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rgbClr val="00B050"/>
                          </a:solidFill>
                          <a:latin typeface="Calibri Light" pitchFamily="34" charset="0"/>
                          <a:ea typeface="+mn-ea"/>
                          <a:cs typeface="Calibri Light" pitchFamily="34" charset="0"/>
                        </a:rPr>
                        <a:t>29-31 May</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UACEG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17-19 June </a:t>
                      </a:r>
                      <a:r>
                        <a:rPr lang="en-GB" sz="1600" kern="1200" dirty="0" smtClean="0">
                          <a:solidFill>
                            <a:srgbClr val="00B050"/>
                          </a:solidFill>
                          <a:latin typeface="Calibri Light" pitchFamily="34" charset="0"/>
                          <a:ea typeface="+mn-ea"/>
                          <a:cs typeface="Calibri Light" pitchFamily="34" charset="0"/>
                        </a:rPr>
                        <a:t>2019 </a:t>
                      </a:r>
                      <a:r>
                        <a:rPr lang="en-GB" sz="1600" kern="1200" dirty="0" smtClean="0">
                          <a:solidFill>
                            <a:schemeClr val="tx1"/>
                          </a:solidFill>
                          <a:latin typeface="Calibri Light" pitchFamily="34" charset="0"/>
                          <a:ea typeface="+mn-ea"/>
                          <a:cs typeface="Calibri Light" pitchFamily="34" charset="0"/>
                        </a:rPr>
                        <a:t>– NMBU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18-20 </a:t>
                      </a:r>
                      <a:r>
                        <a:rPr lang="en-GB" sz="1600" kern="1200" dirty="0" smtClean="0">
                          <a:solidFill>
                            <a:srgbClr val="00B050"/>
                          </a:solidFill>
                          <a:latin typeface="Calibri Light" pitchFamily="34" charset="0"/>
                          <a:ea typeface="+mn-ea"/>
                          <a:cs typeface="Calibri Light" pitchFamily="34" charset="0"/>
                        </a:rPr>
                        <a:t>September 2019 </a:t>
                      </a:r>
                      <a:r>
                        <a:rPr lang="en-GB" sz="1600" kern="1200" dirty="0" smtClean="0">
                          <a:solidFill>
                            <a:schemeClr val="tx1"/>
                          </a:solidFill>
                          <a:latin typeface="Calibri Light" pitchFamily="34" charset="0"/>
                          <a:ea typeface="+mn-ea"/>
                          <a:cs typeface="Calibri Light" pitchFamily="34" charset="0"/>
                        </a:rPr>
                        <a:t>– UNIRIFCE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30 October-01 November</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AUTH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December 2019 - UL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4-6 February</a:t>
                      </a:r>
                      <a:r>
                        <a:rPr lang="en-GB" sz="1600" kern="1200" dirty="0" smtClean="0">
                          <a:solidFill>
                            <a:srgbClr val="00B050"/>
                          </a:solidFill>
                          <a:latin typeface="Calibri Light" pitchFamily="34" charset="0"/>
                          <a:ea typeface="+mn-ea"/>
                          <a:cs typeface="Calibri Light" pitchFamily="34" charset="0"/>
                        </a:rPr>
                        <a:t> 20</a:t>
                      </a:r>
                      <a:r>
                        <a:rPr lang="sr-Latn-RS" sz="1600" kern="1200" dirty="0" smtClean="0">
                          <a:solidFill>
                            <a:srgbClr val="00B050"/>
                          </a:solidFill>
                          <a:latin typeface="Calibri Light" pitchFamily="34" charset="0"/>
                          <a:ea typeface="+mn-ea"/>
                          <a:cs typeface="Calibri Light" pitchFamily="34" charset="0"/>
                        </a:rPr>
                        <a:t>20</a:t>
                      </a:r>
                      <a:r>
                        <a:rPr lang="en-GB" sz="1600" kern="1200" dirty="0" smtClean="0">
                          <a:solidFill>
                            <a:srgbClr val="00B050"/>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 BOKU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2.6 </a:t>
                      </a:r>
                      <a:r>
                        <a:rPr lang="en-GB" sz="1800" b="1" kern="1200" dirty="0" smtClean="0">
                          <a:solidFill>
                            <a:schemeClr val="lt1"/>
                          </a:solidFill>
                          <a:latin typeface="Calibri Light" pitchFamily="34" charset="0"/>
                          <a:ea typeface="+mn-ea"/>
                          <a:cs typeface="Calibri Light" pitchFamily="34" charset="0"/>
                        </a:rPr>
                        <a:t>Purchasing of literature, software and laboratory equipment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Laboratories equipped</a:t>
                      </a:r>
                      <a:r>
                        <a:rPr lang="en-GB" sz="1800" kern="1200" dirty="0" smtClean="0">
                          <a:solidFill>
                            <a:schemeClr val="dk1"/>
                          </a:solidFill>
                          <a:latin typeface="+mn-lt"/>
                          <a:ea typeface="+mn-ea"/>
                          <a:cs typeface="+mn-cs"/>
                        </a:rPr>
                        <a:t>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WP3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trainings for professionals </a:t>
            </a:r>
            <a:endParaRPr lang="sr-Latn-RS" sz="2800" dirty="0" smtClean="0">
              <a:solidFill>
                <a:schemeClr val="tx2">
                  <a:lumMod val="60000"/>
                  <a:lumOff val="40000"/>
                </a:schemeClr>
              </a:solidFill>
              <a:latin typeface="Calibri Light" pitchFamily="34" charset="0"/>
              <a:cs typeface="Calibri Light" pitchFamily="34" charset="0"/>
            </a:endParaRPr>
          </a:p>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in water sector </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3375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3.1</a:t>
                      </a:r>
                      <a:r>
                        <a:rPr lang="en-GB" sz="1800" b="1" dirty="0" smtClean="0">
                          <a:latin typeface="Calibri Light" pitchFamily="34" charset="0"/>
                          <a:cs typeface="Calibri Light" pitchFamily="34" charset="0"/>
                        </a:rPr>
                        <a:t> </a:t>
                      </a:r>
                      <a:r>
                        <a:rPr lang="en-GB" sz="1800" b="1" kern="1200" dirty="0" smtClean="0">
                          <a:solidFill>
                            <a:schemeClr val="lt1"/>
                          </a:solidFill>
                          <a:latin typeface="+mn-lt"/>
                          <a:ea typeface="+mn-ea"/>
                          <a:cs typeface="+mn-cs"/>
                        </a:rPr>
                        <a:t> </a:t>
                      </a:r>
                      <a:r>
                        <a:rPr lang="en-GB" sz="1800" b="1" kern="1200" dirty="0" smtClean="0">
                          <a:solidFill>
                            <a:schemeClr val="lt1"/>
                          </a:solidFill>
                          <a:latin typeface="Calibri Light" pitchFamily="34" charset="0"/>
                          <a:ea typeface="+mn-ea"/>
                          <a:cs typeface="Calibri Light" pitchFamily="34" charset="0"/>
                        </a:rPr>
                        <a:t>Introduction with LLL courses for professionals in water sector in EU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LLL courses for professionals in EU water sector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EU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3.2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water sector needs for LLL courses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Survey of water sector needs in WB created</a:t>
                      </a:r>
                      <a:r>
                        <a:rPr lang="en-GB" sz="1800" kern="1200" dirty="0" smtClean="0">
                          <a:solidFill>
                            <a:schemeClr val="dk1"/>
                          </a:solidFill>
                          <a:latin typeface="+mn-lt"/>
                          <a:ea typeface="+mn-ea"/>
                          <a:cs typeface="+mn-cs"/>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3.3 </a:t>
                      </a:r>
                      <a:r>
                        <a:rPr lang="en-GB" sz="1800" b="1" kern="1200" dirty="0" smtClean="0">
                          <a:solidFill>
                            <a:schemeClr val="lt1"/>
                          </a:solidFill>
                          <a:latin typeface="Calibri Light" pitchFamily="34" charset="0"/>
                          <a:ea typeface="+mn-ea"/>
                          <a:cs typeface="Calibri Light" pitchFamily="34" charset="0"/>
                        </a:rPr>
                        <a:t>Development of trainings’ content and corresponding educational material</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Trainings’ material prepared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676400"/>
          <a:ext cx="8382000" cy="4514339"/>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4.1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developed master curricula</a:t>
                      </a:r>
                      <a:r>
                        <a:rPr lang="en-GB" sz="1800" b="1" dirty="0" smtClean="0">
                          <a:latin typeface="Calibri Light" pitchFamily="34" charset="0"/>
                          <a:cs typeface="Calibri Light" pitchFamily="34" charset="0"/>
                        </a:rPr>
                        <a:t>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2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smtClean="0">
                          <a:solidFill>
                            <a:schemeClr val="tx1"/>
                          </a:solidFill>
                          <a:latin typeface="Calibri Light" pitchFamily="34" charset="0"/>
                          <a:ea typeface="+mn-ea"/>
                          <a:cs typeface="Calibri Light" pitchFamily="34" charset="0"/>
                        </a:rPr>
                        <a:t>Master curricula implemented</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9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Participants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4.3 </a:t>
                      </a:r>
                      <a:r>
                        <a:rPr lang="en-GB" sz="1800" b="1" kern="1200" dirty="0" smtClean="0">
                          <a:solidFill>
                            <a:schemeClr val="lt1"/>
                          </a:solidFill>
                          <a:latin typeface="Calibri Light" pitchFamily="34" charset="0"/>
                          <a:ea typeface="+mn-ea"/>
                          <a:cs typeface="Calibri Light" pitchFamily="34" charset="0"/>
                        </a:rPr>
                        <a:t>Self-evaluation of master curricula</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en-GB" sz="1600" kern="1200" dirty="0" smtClean="0">
                          <a:solidFill>
                            <a:schemeClr val="tx1"/>
                          </a:solidFill>
                          <a:latin typeface="Calibri Light" pitchFamily="34" charset="0"/>
                          <a:ea typeface="+mn-ea"/>
                          <a:cs typeface="Calibri Light" pitchFamily="34" charset="0"/>
                        </a:rPr>
                        <a:t>Quality report on master curricula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4.4</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Self-evaluation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report on trainings </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WP4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6" name="Content Placeholder 2"/>
          <p:cNvSpPr txBox="1">
            <a:spLocks/>
          </p:cNvSpPr>
          <p:nvPr/>
        </p:nvSpPr>
        <p:spPr>
          <a:xfrm>
            <a:off x="381000" y="1219200"/>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600" dirty="0" smtClean="0">
                <a:solidFill>
                  <a:schemeClr val="tx2">
                    <a:lumMod val="60000"/>
                    <a:lumOff val="40000"/>
                  </a:schemeClr>
                </a:solidFill>
                <a:latin typeface="Calibri Light" pitchFamily="34" charset="0"/>
                <a:cs typeface="Calibri Light" pitchFamily="34" charset="0"/>
              </a:rPr>
              <a:t>Implementation of developed master curricula and trainings</a:t>
            </a:r>
            <a:endParaRPr lang="en-US" sz="26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78037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the Quality and Assurance Plan</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and Assurance Plan </a:t>
                      </a:r>
                      <a:r>
                        <a:rPr lang="sr-Latn-RS" sz="1600" kern="1200" dirty="0" smtClean="0">
                          <a:solidFill>
                            <a:schemeClr val="tx1"/>
                          </a:solidFill>
                          <a:latin typeface="Calibri Light" pitchFamily="34" charset="0"/>
                          <a:ea typeface="+mn-ea"/>
                          <a:cs typeface="Calibri Light" pitchFamily="34" charset="0"/>
                        </a:rPr>
                        <a:t>(v05) </a:t>
                      </a:r>
                      <a:r>
                        <a:rPr lang="en-GB" sz="1600" kern="1200" dirty="0" smtClean="0">
                          <a:solidFill>
                            <a:schemeClr val="tx1"/>
                          </a:solidFill>
                          <a:latin typeface="Calibri Light" pitchFamily="34" charset="0"/>
                          <a:ea typeface="+mn-ea"/>
                          <a:cs typeface="Calibri Light" pitchFamily="34" charset="0"/>
                        </a:rPr>
                        <a:t>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QAC team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10 May 2019, Vienna, </a:t>
                      </a:r>
                      <a:r>
                        <a:rPr lang="sr-Latn-RS" sz="1600" kern="1200" baseline="0" noProof="0" dirty="0" smtClean="0">
                          <a:solidFill>
                            <a:srgbClr val="0070C0"/>
                          </a:solidFill>
                          <a:latin typeface="Calibri Light" pitchFamily="34" charset="0"/>
                          <a:ea typeface="+mn-ea"/>
                          <a:cs typeface="Calibri Light" pitchFamily="34" charset="0"/>
                        </a:rPr>
                        <a:t>Second: 19 September 2019, Rijeka, </a:t>
                      </a:r>
                      <a:r>
                        <a:rPr lang="sr-Latn-RS" sz="1600" baseline="0" noProof="0" dirty="0" smtClean="0">
                          <a:solidFill>
                            <a:srgbClr val="00B050"/>
                          </a:solidFill>
                          <a:latin typeface="Calibri Light" pitchFamily="34" charset="0"/>
                          <a:cs typeface="Calibri Light" pitchFamily="34" charset="0"/>
                        </a:rPr>
                        <a:t>Third: 24 April 2020</a:t>
                      </a:r>
                      <a:r>
                        <a:rPr lang="sr-Latn-RS" sz="1600" baseline="0" noProof="0" smtClean="0">
                          <a:solidFill>
                            <a:srgbClr val="00B050"/>
                          </a:solidFill>
                          <a:latin typeface="Calibri Light" pitchFamily="34" charset="0"/>
                          <a:cs typeface="Calibri Light" pitchFamily="34" charset="0"/>
                        </a:rPr>
                        <a:t>, Sofia?</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dirty="0" smtClean="0">
                          <a:solidFill>
                            <a:srgbClr val="0070C0"/>
                          </a:solidFill>
                          <a:latin typeface="Calibri Light" pitchFamily="34" charset="0"/>
                          <a:ea typeface="+mn-ea"/>
                          <a:cs typeface="Calibri Light" pitchFamily="34" charset="0"/>
                        </a:rPr>
                        <a:t>First report received on 31 August 2020</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27279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Inter-project coaching</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inter-project coaching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23 September 2020 - online</a:t>
                      </a:r>
                      <a:endParaRPr lang="en-US" sz="1600"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1801</TotalTime>
  <Words>1767</Words>
  <Application>Microsoft Office PowerPoint</Application>
  <PresentationFormat>On-screen Show (4:3)</PresentationFormat>
  <Paragraphs>261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WP1 – to do list</vt:lpstr>
      <vt:lpstr>WP1 – to do list</vt:lpstr>
      <vt:lpstr>WP2 – to do list</vt:lpstr>
      <vt:lpstr>WP2 – to do list</vt:lpstr>
      <vt:lpstr>WP3 – to do list</vt:lpstr>
      <vt:lpstr>WP4 – to do list</vt:lpstr>
      <vt:lpstr>WP5 – to do list</vt:lpstr>
      <vt:lpstr>WP5 – to do list</vt:lpstr>
      <vt:lpstr>WP6 – to do list</vt:lpstr>
      <vt:lpstr>WP6 – to do list</vt:lpstr>
      <vt:lpstr>WP7 – to do list</vt:lpstr>
      <vt:lpstr>WP7 – to do list</vt:lpstr>
      <vt:lpstr>Preventive field monitoring visit –  to do list</vt:lpstr>
      <vt:lpstr>Preventive field monitoring visit</vt:lpstr>
      <vt:lpstr>Personal changes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48</cp:revision>
  <dcterms:created xsi:type="dcterms:W3CDTF">2006-08-16T00:00:00Z</dcterms:created>
  <dcterms:modified xsi:type="dcterms:W3CDTF">2020-09-15T06:38:20Z</dcterms:modified>
</cp:coreProperties>
</file>